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863995-8439-4CAF-B0A2-D31A32786885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EB342F-2610-4320-9C51-F0E8213A83B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437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Educação e biodiversidade e </a:t>
            </a:r>
            <a:r>
              <a:rPr lang="pt-BR" dirty="0" smtClean="0"/>
              <a:t>c</a:t>
            </a:r>
            <a:r>
              <a:rPr lang="pt-BR" dirty="0" smtClean="0"/>
              <a:t>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BR" b="1" dirty="0" smtClean="0"/>
              <a:t>A Mata Atlântica corresponde a uma estreita faixa de florestas ao longo da costa brasileira, estende-se desde o Rio Grande do Norte ao Rio Grande do Sul.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Considerada um dos mais importantes ecossistemas do mundo, a Mata Atlântica protege e regula o fluxo dos mananciais hídricos que abastecem as principais metrópoles do País e centenas de cidades, controla o clima local, garante a fertilidade do solo e a extraordinária beleza de suas paisagens, sobretudo nas regiões da serra do Mar, é um forte atrativo para atividades de ecoturismo.</a:t>
            </a:r>
          </a:p>
          <a:p>
            <a:r>
              <a:rPr lang="pt-BR" b="1" dirty="0" smtClean="0"/>
              <a:t>Suas florestas exibem uma grande diversidade de espécies vegetais e animais, muitos deles endêmicos, isto é, que existem apenas neste ecossistema. Infelizmente estas espécies da flora e fauna encontram-se sob constante ameaça de extinção.</a:t>
            </a:r>
          </a:p>
          <a:p>
            <a:r>
              <a:rPr lang="pt-BR" b="1" dirty="0" smtClean="0"/>
              <a:t>Conhecido nacional e internacionalmente por suas belíssimas paisagens e pela rica biodiversidade, este ecossistema é considerado, hoje, um dos mais ameaçados.</a:t>
            </a:r>
          </a:p>
          <a:p>
            <a:r>
              <a:rPr lang="pt-BR" b="1" dirty="0" smtClean="0"/>
              <a:t>Sua área original, antes grandiosa, encontra-se restrita a alguns remanescentes já bastante fragmentados, vestígios do ecossistema original, que embora aparentemente protegidos pela topografia acidentada da serra do Mar, continuam sendo destruídos para reflorestamento de espécies exóticas (</a:t>
            </a:r>
            <a:r>
              <a:rPr lang="pt-BR" b="1" dirty="0" err="1" smtClean="0"/>
              <a:t>pinus</a:t>
            </a:r>
            <a:r>
              <a:rPr lang="pt-BR" b="1" dirty="0" smtClean="0"/>
              <a:t> e eucalipto), atacados pela extração ilegal de palmitos e sua fauna vem sendo dizimada por caçadores, o que em curto espaço de tempo, pode levar a seu completo desaparecimento.</a:t>
            </a:r>
          </a:p>
          <a:p>
            <a:r>
              <a:rPr lang="pt-BR" b="1" dirty="0" smtClean="0"/>
              <a:t>O futuro da mata Atlântica depende da preservação dessas áreas remanescentes, permitindo assim a manutenção da qualidade da vida humana.</a:t>
            </a:r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39938" name="AutoShape 2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940" name="AutoShape 4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0" y="157161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Pode-se imaginar a Mata Atlântica como sendo estruturada em camadas. Cada uma destas camadas pode ser um hábitat específico para determinadas plantas e </a:t>
            </a:r>
            <a:r>
              <a:rPr lang="pt-BR" b="1" dirty="0" smtClean="0"/>
              <a:t>animais. O </a:t>
            </a:r>
            <a:r>
              <a:rPr lang="pt-BR" b="1" dirty="0"/>
              <a:t>tronco das árvores, normalmente liso, só se ramifica bem no alto para formar a copa, que nas árvores mais altas tocam-se umas nas outras, formando uma massa de folhas e galhos. Esta parte vem a ser o camada superior, conhecida também como dossel. O bugio e o tucano são exemplos de animais que ocupam essa camada. A maioria das espécies de bromélias e orquídeas que necessitam de uma maior quantidade de luz também ocupam essa camada</a:t>
            </a:r>
            <a:r>
              <a:rPr lang="pt-BR" b="1" dirty="0" smtClean="0"/>
              <a:t>.</a:t>
            </a:r>
            <a:r>
              <a:rPr lang="pt-BR" b="1" dirty="0"/>
              <a:t> Em uma parte mais baixa, nascem e crescem arbustos e pequenas árvores tais como bambus, samambaias gigantes (xaxins), liquens e outras espécies, que toleram menos quantidade de luz. Esta parte constitui-se no que se chama de sub-bosque. A maioria das espécies de aves ocupa essa camada da floresta</a:t>
            </a:r>
            <a:r>
              <a:rPr lang="pt-BR" b="1" dirty="0" smtClean="0"/>
              <a:t>.</a:t>
            </a:r>
            <a:r>
              <a:rPr lang="pt-BR" b="1" dirty="0"/>
              <a:t> É importante ressaltar que tanto nas árvores mais altas como nas mais baixas, encontram-se várias outras espécies de plantas, tais como cipós, bromélias e orquídeas.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b="1" dirty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</a:t>
            </a:r>
            <a:endParaRPr lang="pt-BR" dirty="0"/>
          </a:p>
        </p:txBody>
      </p:sp>
      <p:sp>
        <p:nvSpPr>
          <p:cNvPr id="40962" name="AutoShape 2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4" name="AutoShape 4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66" name="Picture 6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914" y="1500175"/>
            <a:ext cx="3870553" cy="2571768"/>
          </a:xfrm>
          <a:prstGeom prst="rect">
            <a:avLst/>
          </a:prstGeom>
          <a:noFill/>
        </p:spPr>
      </p:pic>
      <p:sp>
        <p:nvSpPr>
          <p:cNvPr id="40968" name="AutoShape 8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72" name="Picture 12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4071930" cy="2714620"/>
          </a:xfrm>
          <a:prstGeom prst="rect">
            <a:avLst/>
          </a:prstGeom>
          <a:noFill/>
        </p:spPr>
      </p:pic>
      <p:pic>
        <p:nvPicPr>
          <p:cNvPr id="40974" name="Picture 14" descr="Resultado de imagem para animai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4527976" cy="2643206"/>
          </a:xfrm>
          <a:prstGeom prst="rect">
            <a:avLst/>
          </a:prstGeom>
          <a:noFill/>
        </p:spPr>
      </p:pic>
      <p:pic>
        <p:nvPicPr>
          <p:cNvPr id="40976" name="Picture 16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256"/>
            <a:ext cx="3143272" cy="2354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Mais animais</a:t>
            </a:r>
            <a:endParaRPr lang="pt-BR" dirty="0"/>
          </a:p>
        </p:txBody>
      </p:sp>
      <p:sp>
        <p:nvSpPr>
          <p:cNvPr id="44034" name="AutoShape 2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036" name="AutoShape 4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038" name="AutoShape 6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040" name="AutoShape 8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4042" name="Picture 10" descr="Resultado de imagem para Animai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3643306" cy="2969639"/>
          </a:xfrm>
          <a:prstGeom prst="rect">
            <a:avLst/>
          </a:prstGeom>
          <a:noFill/>
        </p:spPr>
      </p:pic>
      <p:pic>
        <p:nvPicPr>
          <p:cNvPr id="44044" name="Picture 12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42398"/>
            <a:ext cx="3214678" cy="2415602"/>
          </a:xfrm>
          <a:prstGeom prst="rect">
            <a:avLst/>
          </a:prstGeom>
          <a:noFill/>
        </p:spPr>
      </p:pic>
      <p:pic>
        <p:nvPicPr>
          <p:cNvPr id="44046" name="Picture 14" descr="Resultado de imagem para Animai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3676955" cy="2500330"/>
          </a:xfrm>
          <a:prstGeom prst="rect">
            <a:avLst/>
          </a:prstGeom>
          <a:noFill/>
        </p:spPr>
      </p:pic>
      <p:pic>
        <p:nvPicPr>
          <p:cNvPr id="44048" name="Picture 16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857628"/>
            <a:ext cx="403477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Tribos</a:t>
            </a:r>
            <a:endParaRPr lang="pt-BR" dirty="0"/>
          </a:p>
        </p:txBody>
      </p:sp>
      <p:pic>
        <p:nvPicPr>
          <p:cNvPr id="41986" name="Picture 2" descr="Resultado de imagem para Costume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695933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Comidas</a:t>
            </a:r>
            <a:endParaRPr lang="pt-BR" dirty="0"/>
          </a:p>
        </p:txBody>
      </p:sp>
      <p:pic>
        <p:nvPicPr>
          <p:cNvPr id="45058" name="Picture 2" descr="Resultado de imagem para Comidas tipic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286116" cy="2461416"/>
          </a:xfrm>
          <a:prstGeom prst="rect">
            <a:avLst/>
          </a:prstGeom>
          <a:noFill/>
        </p:spPr>
      </p:pic>
      <p:pic>
        <p:nvPicPr>
          <p:cNvPr id="45060" name="Picture 4" descr="Resultado de imagem para Comidas tipic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810000" cy="2514600"/>
          </a:xfrm>
          <a:prstGeom prst="rect">
            <a:avLst/>
          </a:prstGeom>
          <a:noFill/>
        </p:spPr>
      </p:pic>
      <p:pic>
        <p:nvPicPr>
          <p:cNvPr id="45062" name="Picture 6" descr="Resultado de imagem para Comidas tipica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409421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</TotalTime>
  <Words>60</Words>
  <Application>Microsoft Office PowerPoint</Application>
  <PresentationFormat>Apresentação na tela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Módulo</vt:lpstr>
      <vt:lpstr>Slide 1</vt:lpstr>
      <vt:lpstr>Mata Atlântica</vt:lpstr>
      <vt:lpstr>Educação e biodiversidade e cultura</vt:lpstr>
      <vt:lpstr>Caracterização</vt:lpstr>
      <vt:lpstr>Animais</vt:lpstr>
      <vt:lpstr>Mais animais</vt:lpstr>
      <vt:lpstr>Tribos</vt:lpstr>
      <vt:lpstr>Comidas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Aluno10</dc:creator>
  <cp:lastModifiedBy>Aluno10</cp:lastModifiedBy>
  <cp:revision>4</cp:revision>
  <dcterms:created xsi:type="dcterms:W3CDTF">2017-08-21T16:26:12Z</dcterms:created>
  <dcterms:modified xsi:type="dcterms:W3CDTF">2017-08-21T16:56:00Z</dcterms:modified>
</cp:coreProperties>
</file>